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27432000" cy="36576000"/>
  <p:notesSz cx="6858000" cy="9144000"/>
  <p:defaultTextStyle>
    <a:defPPr>
      <a:defRPr lang="en-US"/>
    </a:defPPr>
    <a:lvl1pPr marL="0" algn="l" defTabSz="27432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27432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27432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27432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27432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27432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27432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27432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27432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5C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2"/>
  </p:normalViewPr>
  <p:slideViewPr>
    <p:cSldViewPr snapToGrid="0" snapToObjects="1">
      <p:cViewPr>
        <p:scale>
          <a:sx n="50" d="100"/>
          <a:sy n="50" d="100"/>
        </p:scale>
        <p:origin x="520" y="-6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5985936"/>
            <a:ext cx="23317200" cy="12733867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19210869"/>
            <a:ext cx="20574000" cy="8830731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DEABC-F80B-F54D-B945-95EA34AC4842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0474E-A8F8-4543-BABF-9BBF6548C1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DEABC-F80B-F54D-B945-95EA34AC4842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0474E-A8F8-4543-BABF-9BBF6548C1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1947334"/>
            <a:ext cx="5915025" cy="309964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1947334"/>
            <a:ext cx="17402175" cy="309964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DEABC-F80B-F54D-B945-95EA34AC4842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0474E-A8F8-4543-BABF-9BBF6548C1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DEABC-F80B-F54D-B945-95EA34AC4842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0474E-A8F8-4543-BABF-9BBF6548C1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9118611"/>
            <a:ext cx="23660100" cy="15214597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24477144"/>
            <a:ext cx="23660100" cy="8000997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DEABC-F80B-F54D-B945-95EA34AC4842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0474E-A8F8-4543-BABF-9BBF6548C1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9736667"/>
            <a:ext cx="11658600" cy="23207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9736667"/>
            <a:ext cx="11658600" cy="23207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DEABC-F80B-F54D-B945-95EA34AC4842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0474E-A8F8-4543-BABF-9BBF6548C1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947342"/>
            <a:ext cx="23660100" cy="7069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8966203"/>
            <a:ext cx="11605020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3360400"/>
            <a:ext cx="11605020" cy="19651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8966203"/>
            <a:ext cx="11662173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3360400"/>
            <a:ext cx="11662173" cy="19651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DEABC-F80B-F54D-B945-95EA34AC4842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0474E-A8F8-4543-BABF-9BBF6548C1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DEABC-F80B-F54D-B945-95EA34AC4842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0474E-A8F8-4543-BABF-9BBF6548C1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DEABC-F80B-F54D-B945-95EA34AC4842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0474E-A8F8-4543-BABF-9BBF6548C1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5266275"/>
            <a:ext cx="13887450" cy="25992667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DEABC-F80B-F54D-B945-95EA34AC4842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0474E-A8F8-4543-BABF-9BBF6548C1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5266275"/>
            <a:ext cx="13887450" cy="25992667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DEABC-F80B-F54D-B945-95EA34AC4842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0474E-A8F8-4543-BABF-9BBF6548C1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1947342"/>
            <a:ext cx="23660100" cy="7069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9736667"/>
            <a:ext cx="23660100" cy="23207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DEABC-F80B-F54D-B945-95EA34AC4842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33900542"/>
            <a:ext cx="92583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0474E-A8F8-4543-BABF-9BBF6548C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07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-7965" y="5347502"/>
            <a:ext cx="27432000" cy="31215740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35000" y="16694827"/>
            <a:ext cx="14234102" cy="1249813"/>
          </a:xfrm>
          <a:prstGeom prst="rect">
            <a:avLst/>
          </a:prstGeom>
          <a:solidFill>
            <a:srgbClr val="00206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5968699" y="16689651"/>
            <a:ext cx="10823757" cy="1249813"/>
          </a:xfrm>
          <a:prstGeom prst="rect">
            <a:avLst/>
          </a:prstGeom>
          <a:solidFill>
            <a:srgbClr val="00206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35000" y="5614831"/>
            <a:ext cx="7035800" cy="1249813"/>
          </a:xfrm>
          <a:prstGeom prst="rect">
            <a:avLst/>
          </a:prstGeom>
          <a:solidFill>
            <a:srgbClr val="00206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0" y="0"/>
            <a:ext cx="27432000" cy="5360260"/>
          </a:xfrm>
          <a:prstGeom prst="rect">
            <a:avLst/>
          </a:prstGeom>
          <a:solidFill>
            <a:srgbClr val="00206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798790" y="-694888"/>
            <a:ext cx="15374451" cy="4871494"/>
            <a:chOff x="6904736" y="-48699"/>
            <a:chExt cx="11250306" cy="31412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36" y="798167"/>
              <a:ext cx="4644339" cy="145135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938750" y="1095234"/>
              <a:ext cx="1945296" cy="85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i="1">
                  <a:solidFill>
                    <a:schemeClr val="bg1"/>
                  </a:solidFill>
                  <a:effectLst>
                    <a:outerShdw blurRad="50800" dist="50800" dir="5400000" algn="ctr" rotWithShape="0">
                      <a:schemeClr val="bg1"/>
                    </a:outerShdw>
                  </a:effectLst>
                </a:rPr>
                <a:t>vs</a:t>
              </a:r>
              <a:endParaRPr lang="en-US" sz="8000" b="1" i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003"/>
            <a:stretch/>
          </p:blipFill>
          <p:spPr>
            <a:xfrm>
              <a:off x="14273721" y="-48699"/>
              <a:ext cx="3881321" cy="3141248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/>
        </p:nvCxnSpPr>
        <p:spPr>
          <a:xfrm>
            <a:off x="0" y="5360260"/>
            <a:ext cx="2743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385216" y="3313250"/>
            <a:ext cx="22287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</a:rPr>
              <a:t>Suprabhat</a:t>
            </a:r>
            <a:r>
              <a:rPr lang="en-US" sz="4400" b="1" dirty="0">
                <a:solidFill>
                  <a:schemeClr val="bg1"/>
                </a:solidFill>
              </a:rPr>
              <a:t> </a:t>
            </a:r>
            <a:r>
              <a:rPr lang="en-US" sz="4400" b="1" dirty="0" err="1">
                <a:solidFill>
                  <a:schemeClr val="bg1"/>
                </a:solidFill>
              </a:rPr>
              <a:t>Gurrala</a:t>
            </a:r>
            <a:r>
              <a:rPr lang="en-US" sz="2000" b="1" dirty="0" smtClean="0">
                <a:solidFill>
                  <a:schemeClr val="bg1"/>
                </a:solidFill>
              </a:rPr>
              <a:t>, </a:t>
            </a:r>
            <a:r>
              <a:rPr lang="en-US" sz="4400" b="1" dirty="0">
                <a:solidFill>
                  <a:schemeClr val="bg1"/>
                </a:solidFill>
              </a:rPr>
              <a:t>Marc </a:t>
            </a:r>
            <a:r>
              <a:rPr lang="en-US" sz="4400" b="1" dirty="0" err="1">
                <a:solidFill>
                  <a:schemeClr val="bg1"/>
                </a:solidFill>
              </a:rPr>
              <a:t>Marone</a:t>
            </a:r>
            <a:r>
              <a:rPr lang="en-US" sz="4400" b="1" dirty="0">
                <a:solidFill>
                  <a:schemeClr val="bg1"/>
                </a:solidFill>
              </a:rPr>
              <a:t>, Aniruddha Nadkarni, Farhan </a:t>
            </a:r>
            <a:r>
              <a:rPr lang="en-US" sz="4400" b="1" dirty="0" err="1">
                <a:solidFill>
                  <a:schemeClr val="bg1"/>
                </a:solidFill>
              </a:rPr>
              <a:t>Tejani</a:t>
            </a:r>
            <a:r>
              <a:rPr lang="en-US" sz="4400" b="1" dirty="0">
                <a:solidFill>
                  <a:schemeClr val="bg1"/>
                </a:solidFill>
              </a:rPr>
              <a:t>, and </a:t>
            </a:r>
            <a:r>
              <a:rPr lang="en-US" sz="4400" b="1" dirty="0" err="1">
                <a:solidFill>
                  <a:schemeClr val="bg1"/>
                </a:solidFill>
              </a:rPr>
              <a:t>Kexin</a:t>
            </a:r>
            <a:r>
              <a:rPr lang="en-US" sz="4400" b="1" dirty="0">
                <a:solidFill>
                  <a:schemeClr val="bg1"/>
                </a:solidFill>
              </a:rPr>
              <a:t> Zhang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96794" y="4082691"/>
            <a:ext cx="110641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CX 4242, Georgia Institute of Technology</a:t>
            </a: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27395" y="5670766"/>
            <a:ext cx="4851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D5C63"/>
                </a:solidFill>
                <a:latin typeface="Century" charset="0"/>
                <a:ea typeface="Century" charset="0"/>
                <a:cs typeface="Century" charset="0"/>
              </a:rPr>
              <a:t>Motivation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5000" y="6977565"/>
            <a:ext cx="70358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What is the problem?</a:t>
            </a:r>
            <a:endParaRPr lang="en-US" sz="4000" b="1" dirty="0"/>
          </a:p>
          <a:p>
            <a:pPr algn="just"/>
            <a:r>
              <a:rPr lang="en-US" sz="2400" dirty="0"/>
              <a:t>The sharing economy has taken over a number of consumer </a:t>
            </a:r>
            <a:r>
              <a:rPr lang="en-US" sz="2400" dirty="0" smtClean="0"/>
              <a:t>industries, </a:t>
            </a:r>
            <a:r>
              <a:rPr lang="en-US" sz="2400" dirty="0"/>
              <a:t>providing customers with many alternatives to traditional housing or </a:t>
            </a:r>
            <a:r>
              <a:rPr lang="en-US" sz="2400" dirty="0" smtClean="0"/>
              <a:t>transportation. Airbnb has quickly become a contender in the short term housing market. However, this has only increased the number of options facing consumers.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5001" y="10048711"/>
            <a:ext cx="70357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What options do short-term stay customers have?</a:t>
            </a:r>
          </a:p>
          <a:p>
            <a:pPr algn="just"/>
            <a:r>
              <a:rPr lang="en-US" sz="2400" dirty="0" smtClean="0"/>
              <a:t>Options like Airbnb provide a wide variety of choices for consumers, but they also vary dramatically in the amenities provided and level of comfort, often unbeknownst to the customer. Hotels have a far more rigid pricing model, but the level of care is easily anticipated.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35000" y="13617717"/>
            <a:ext cx="70357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How do they decide?</a:t>
            </a:r>
            <a:endParaRPr lang="en-US" sz="4000" b="1" dirty="0"/>
          </a:p>
          <a:p>
            <a:pPr algn="just"/>
            <a:r>
              <a:rPr lang="en-US" sz="2400" dirty="0" smtClean="0"/>
              <a:t>By investigating Airbnb </a:t>
            </a:r>
            <a:r>
              <a:rPr lang="en-US" sz="2400" dirty="0"/>
              <a:t>and Hotel </a:t>
            </a:r>
            <a:r>
              <a:rPr lang="en-US" sz="2400" dirty="0" smtClean="0"/>
              <a:t>data in </a:t>
            </a:r>
            <a:r>
              <a:rPr lang="en-US" sz="2400" dirty="0"/>
              <a:t>New York </a:t>
            </a:r>
            <a:r>
              <a:rPr lang="en-US" sz="2400" dirty="0" smtClean="0"/>
              <a:t>City, we are able to identify similar bookings across the two platforms. Our project provides comprehensive analysis and insightful visualizations to help consumers make an informed decision in a short amount of time.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1545" y="16715867"/>
            <a:ext cx="127714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rgbClr val="FD5C63"/>
                </a:solidFill>
                <a:latin typeface="Century" charset="0"/>
                <a:ea typeface="Century" charset="0"/>
                <a:cs typeface="Century" charset="0"/>
              </a:rPr>
              <a:t>Approaches and Experiments</a:t>
            </a:r>
            <a:endParaRPr lang="en-US" sz="7200" b="1" dirty="0">
              <a:solidFill>
                <a:srgbClr val="FD5C63"/>
              </a:solidFill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5000" y="18295228"/>
            <a:ext cx="35296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ea typeface="Century" charset="0"/>
                <a:cs typeface="Century" charset="0"/>
              </a:rPr>
              <a:t>Cluster Analysis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394488" y="7576451"/>
            <a:ext cx="3937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ea typeface="Century" charset="0"/>
                <a:cs typeface="Century" charset="0"/>
              </a:rPr>
              <a:t>Pricing Over Time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168" y="8357896"/>
            <a:ext cx="2065102" cy="186891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1493675" y="8331246"/>
            <a:ext cx="5443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Airbnb pricing data was gathered by </a:t>
            </a:r>
            <a:r>
              <a:rPr lang="en-US" sz="2400" dirty="0" smtClean="0"/>
              <a:t>scraping the site </a:t>
            </a:r>
            <a:r>
              <a:rPr lang="en-US" sz="2400" dirty="0"/>
              <a:t>using Selenium, a web scraping tool for </a:t>
            </a:r>
            <a:r>
              <a:rPr lang="en-US" sz="2400" dirty="0" smtClean="0"/>
              <a:t>Python.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17729200" y="8327001"/>
            <a:ext cx="5742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Amadeus, a travel technology company, provided us with </a:t>
            </a:r>
            <a:r>
              <a:rPr lang="en-US" sz="2400" dirty="0" smtClean="0"/>
              <a:t>pricing </a:t>
            </a:r>
            <a:r>
              <a:rPr lang="en-US" sz="2400" dirty="0"/>
              <a:t>data over time for the </a:t>
            </a:r>
            <a:r>
              <a:rPr lang="en-US" sz="2400" dirty="0" smtClean="0"/>
              <a:t>hotels through their API.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4905707" y="18276826"/>
            <a:ext cx="5964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ea typeface="Century" charset="0"/>
                <a:cs typeface="Century" charset="0"/>
              </a:rPr>
              <a:t>Directed Review Sentiment</a:t>
            </a:r>
            <a:endParaRPr lang="en-US" sz="4000" b="1" dirty="0">
              <a:ea typeface="Century" charset="0"/>
              <a:cs typeface="Century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3515" y="8714541"/>
            <a:ext cx="2667441" cy="126002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6366390" y="11331900"/>
            <a:ext cx="19936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ea typeface="Century" charset="0"/>
                <a:cs typeface="Century" charset="0"/>
              </a:rPr>
              <a:t>Location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689248" y="16724419"/>
            <a:ext cx="33826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D5C63"/>
                </a:solidFill>
                <a:latin typeface="Century" charset="0"/>
                <a:ea typeface="Century" charset="0"/>
                <a:cs typeface="Century" charset="0"/>
              </a:rPr>
              <a:t>Results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3515" y="10998093"/>
            <a:ext cx="2559889" cy="177686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7729200" y="9962101"/>
            <a:ext cx="57486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The Amadeus API provided a number of reviews for hotels, </a:t>
            </a:r>
            <a:r>
              <a:rPr lang="en-US" sz="2400" dirty="0" smtClean="0"/>
              <a:t>which were </a:t>
            </a:r>
            <a:r>
              <a:rPr lang="en-US" sz="2400" dirty="0"/>
              <a:t>augmented by scraping </a:t>
            </a:r>
            <a:r>
              <a:rPr lang="en-US" sz="2400" dirty="0" smtClean="0"/>
              <a:t>additional reviews </a:t>
            </a:r>
            <a:r>
              <a:rPr lang="en-US" sz="2400" dirty="0"/>
              <a:t>from </a:t>
            </a:r>
            <a:r>
              <a:rPr lang="en-US" sz="2400" dirty="0" smtClean="0"/>
              <a:t>TripAdvisor (265 Hotels).</a:t>
            </a:r>
            <a:endParaRPr lang="en-US" sz="2400" dirty="0"/>
          </a:p>
        </p:txBody>
      </p:sp>
      <p:sp>
        <p:nvSpPr>
          <p:cNvPr id="49" name="TextBox 48"/>
          <p:cNvSpPr txBox="1"/>
          <p:nvPr/>
        </p:nvSpPr>
        <p:spPr>
          <a:xfrm>
            <a:off x="16398034" y="9263448"/>
            <a:ext cx="1930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ea typeface="Century" charset="0"/>
                <a:cs typeface="Century" charset="0"/>
              </a:rPr>
              <a:t>Reviews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485253" y="9875015"/>
            <a:ext cx="5452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used Inside Airbnb, a data collection platform that gathered the listing reviews from Airbnb itself and compiled them into a </a:t>
            </a:r>
            <a:r>
              <a:rPr lang="en-US" sz="2400" dirty="0" smtClean="0"/>
              <a:t>dataset</a:t>
            </a:r>
            <a:r>
              <a:rPr lang="en-US" sz="2400" dirty="0"/>
              <a:t> </a:t>
            </a:r>
            <a:r>
              <a:rPr lang="en-US" sz="2400" dirty="0" smtClean="0"/>
              <a:t>(44,318 Listings).</a:t>
            </a:r>
            <a:endParaRPr lang="en-US" sz="2400" dirty="0"/>
          </a:p>
        </p:txBody>
      </p:sp>
      <p:pic>
        <p:nvPicPr>
          <p:cNvPr id="56" name="Picture 55"/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3" b="70572"/>
          <a:stretch/>
        </p:blipFill>
        <p:spPr>
          <a:xfrm>
            <a:off x="8604409" y="11324150"/>
            <a:ext cx="2692642" cy="903005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1493675" y="12056742"/>
            <a:ext cx="5443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Inside Airbnb dataset also included columns for </a:t>
            </a:r>
            <a:r>
              <a:rPr lang="en-US" sz="2400" dirty="0" smtClean="0"/>
              <a:t>location</a:t>
            </a:r>
            <a:r>
              <a:rPr lang="en-US" sz="2400" dirty="0"/>
              <a:t>, in the form of </a:t>
            </a:r>
            <a:r>
              <a:rPr lang="en-US" sz="2400" dirty="0" smtClean="0"/>
              <a:t>latitude </a:t>
            </a:r>
            <a:r>
              <a:rPr lang="en-US" sz="2400" dirty="0"/>
              <a:t>and </a:t>
            </a:r>
            <a:r>
              <a:rPr lang="en-US" sz="2400" dirty="0" smtClean="0"/>
              <a:t>longitude </a:t>
            </a:r>
            <a:r>
              <a:rPr lang="en-US" sz="2400" dirty="0"/>
              <a:t>coordinates.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7729200" y="12138222"/>
            <a:ext cx="5792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We utilized the </a:t>
            </a:r>
            <a:r>
              <a:rPr lang="en-US" sz="2400" dirty="0" err="1"/>
              <a:t>OpenStreetMap</a:t>
            </a:r>
            <a:r>
              <a:rPr lang="en-US" sz="2400" dirty="0"/>
              <a:t> API to convert </a:t>
            </a:r>
            <a:r>
              <a:rPr lang="en-US" sz="2400" dirty="0" smtClean="0"/>
              <a:t>hotel </a:t>
            </a:r>
            <a:r>
              <a:rPr lang="en-US" sz="2400" dirty="0"/>
              <a:t>addresses to </a:t>
            </a:r>
            <a:r>
              <a:rPr lang="en-US" sz="2400" dirty="0" smtClean="0"/>
              <a:t>latitude </a:t>
            </a:r>
            <a:r>
              <a:rPr lang="en-US" sz="2400" dirty="0"/>
              <a:t>and </a:t>
            </a:r>
            <a:r>
              <a:rPr lang="en-US" sz="2400" dirty="0" smtClean="0"/>
              <a:t>longitude </a:t>
            </a:r>
            <a:r>
              <a:rPr lang="en-US" sz="2400" dirty="0"/>
              <a:t>coordinates.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30" y="13573685"/>
            <a:ext cx="1934608" cy="1934608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6192880" y="13226186"/>
            <a:ext cx="2340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ea typeface="Century" charset="0"/>
                <a:cs typeface="Century" charset="0"/>
              </a:rPr>
              <a:t>Amenities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493675" y="13948021"/>
            <a:ext cx="54438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Amenities for </a:t>
            </a:r>
            <a:r>
              <a:rPr lang="en-US" sz="2400" dirty="0" err="1"/>
              <a:t>Airbnbs</a:t>
            </a:r>
            <a:r>
              <a:rPr lang="en-US" sz="2400" dirty="0"/>
              <a:t> include kitchens, </a:t>
            </a:r>
            <a:r>
              <a:rPr lang="en-US" sz="2400" dirty="0" smtClean="0"/>
              <a:t>televisions, </a:t>
            </a:r>
            <a:r>
              <a:rPr lang="en-US" sz="2400" dirty="0"/>
              <a:t>air conditioning, and others, and were included in the Inside Airbnb dataset.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7729200" y="14035107"/>
            <a:ext cx="5903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The hotel amenities data was provided by Amadeus and by TripAdvisor, and included data such as gyms, refrigerators, kid-friendliness, and others.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045255" y="6919408"/>
            <a:ext cx="27574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i="1" dirty="0">
                <a:ea typeface="Century" charset="0"/>
                <a:cs typeface="Century" charset="0"/>
              </a:rPr>
              <a:t>Airbnb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061715" y="6879413"/>
            <a:ext cx="26325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i="1" dirty="0">
                <a:ea typeface="Century" charset="0"/>
                <a:cs typeface="Century" charset="0"/>
              </a:rPr>
              <a:t>Hotels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8602529" y="5620189"/>
            <a:ext cx="18189927" cy="1249813"/>
          </a:xfrm>
          <a:prstGeom prst="rect">
            <a:avLst/>
          </a:prstGeom>
          <a:solidFill>
            <a:srgbClr val="00206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1423998" y="18257841"/>
            <a:ext cx="3279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ea typeface="Century" charset="0"/>
                <a:cs typeface="Century" charset="0"/>
              </a:rPr>
              <a:t>Unified Search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902990" y="5644187"/>
            <a:ext cx="6920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D5C63"/>
                </a:solidFill>
                <a:latin typeface="Century" charset="0"/>
                <a:ea typeface="Century" charset="0"/>
                <a:cs typeface="Century" charset="0"/>
              </a:rPr>
              <a:t>Data Gathering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3AC744B-A413-453F-9FC4-89AC446C322E}"/>
              </a:ext>
            </a:extLst>
          </p:cNvPr>
          <p:cNvSpPr txBox="1"/>
          <p:nvPr/>
        </p:nvSpPr>
        <p:spPr>
          <a:xfrm>
            <a:off x="635000" y="19035917"/>
            <a:ext cx="4155104" cy="1671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Attempted to cluster by: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b="1" dirty="0"/>
              <a:t>Latitude/longitude grid:</a:t>
            </a:r>
          </a:p>
          <a:p>
            <a:pPr marL="228600"/>
            <a:r>
              <a:rPr lang="en-US" sz="2400" dirty="0" smtClean="0"/>
              <a:t>Airbnb listings cover New York but hotels are sparse.</a:t>
            </a:r>
          </a:p>
          <a:p>
            <a:pPr marL="228600"/>
            <a:endParaRPr lang="en-US" sz="2400" dirty="0"/>
          </a:p>
          <a:p>
            <a:pPr marL="228600"/>
            <a:endParaRPr lang="en-US" sz="2400" dirty="0" smtClean="0"/>
          </a:p>
          <a:p>
            <a:pPr marL="228600"/>
            <a:endParaRPr lang="en-US" sz="2400" dirty="0" smtClean="0"/>
          </a:p>
          <a:p>
            <a:pPr marL="228600"/>
            <a:endParaRPr lang="en-US" sz="2400" dirty="0"/>
          </a:p>
          <a:p>
            <a:pPr marL="228600"/>
            <a:endParaRPr lang="en-US" sz="2400" dirty="0" smtClean="0"/>
          </a:p>
          <a:p>
            <a:pPr marL="228600"/>
            <a:endParaRPr lang="en-US" sz="2400" dirty="0"/>
          </a:p>
          <a:p>
            <a:pPr marL="228600"/>
            <a:endParaRPr lang="en-US" sz="2400" dirty="0" smtClean="0"/>
          </a:p>
          <a:p>
            <a:pPr marL="228600"/>
            <a:endParaRPr lang="en-US" sz="2400" dirty="0"/>
          </a:p>
          <a:p>
            <a:pPr marL="228600"/>
            <a:endParaRPr lang="en-US" sz="2400" dirty="0" smtClean="0"/>
          </a:p>
          <a:p>
            <a:pPr marL="228600"/>
            <a:endParaRPr lang="en-US" sz="2400" dirty="0" smtClean="0"/>
          </a:p>
          <a:p>
            <a:pPr marL="228600"/>
            <a:endParaRPr lang="en-US" sz="24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b="1" dirty="0" err="1"/>
              <a:t>Voronoi</a:t>
            </a:r>
            <a:r>
              <a:rPr lang="en-US" sz="2400" b="1" dirty="0"/>
              <a:t> – Nearest subway:</a:t>
            </a:r>
          </a:p>
          <a:p>
            <a:pPr marL="228600"/>
            <a:r>
              <a:rPr lang="en-US" sz="2400" dirty="0" smtClean="0"/>
              <a:t>Some cells </a:t>
            </a:r>
            <a:r>
              <a:rPr lang="en-US" sz="2400" dirty="0"/>
              <a:t>were too large </a:t>
            </a:r>
            <a:r>
              <a:rPr lang="en-US" sz="2400" dirty="0" smtClean="0"/>
              <a:t>and regions with many hotels were </a:t>
            </a:r>
            <a:r>
              <a:rPr lang="en-US" sz="2400" dirty="0"/>
              <a:t>broken up into </a:t>
            </a:r>
            <a:r>
              <a:rPr lang="en-US" sz="2400" dirty="0" smtClean="0"/>
              <a:t>several smaller cells</a:t>
            </a:r>
          </a:p>
          <a:p>
            <a:pPr marL="228600"/>
            <a:endParaRPr lang="en-US" sz="2400" dirty="0" smtClean="0"/>
          </a:p>
          <a:p>
            <a:pPr marL="228600"/>
            <a:endParaRPr lang="en-US" sz="2400" dirty="0" smtClean="0"/>
          </a:p>
          <a:p>
            <a:pPr marL="228600"/>
            <a:endParaRPr lang="en-US" sz="2400" dirty="0" smtClean="0"/>
          </a:p>
          <a:p>
            <a:pPr marL="228600"/>
            <a:endParaRPr lang="en-US" sz="2400" dirty="0"/>
          </a:p>
          <a:p>
            <a:pPr marL="228600"/>
            <a:endParaRPr lang="en-US" sz="2400" dirty="0" smtClean="0"/>
          </a:p>
          <a:p>
            <a:pPr marL="228600"/>
            <a:endParaRPr lang="en-US" sz="2400" dirty="0" smtClean="0"/>
          </a:p>
          <a:p>
            <a:pPr marL="228600"/>
            <a:endParaRPr lang="en-US" sz="2400" dirty="0"/>
          </a:p>
          <a:p>
            <a:pPr marL="228600"/>
            <a:endParaRPr lang="en-US" sz="2400" dirty="0" smtClean="0"/>
          </a:p>
          <a:p>
            <a:pPr marL="228600"/>
            <a:endParaRPr lang="en-US" sz="2400" dirty="0"/>
          </a:p>
          <a:p>
            <a:pPr marL="228600"/>
            <a:endParaRPr lang="en-US" sz="2400" dirty="0"/>
          </a:p>
          <a:p>
            <a:pPr marL="228600"/>
            <a:endParaRPr lang="en-US" sz="2400" dirty="0" smtClean="0"/>
          </a:p>
          <a:p>
            <a:pPr marL="228600"/>
            <a:endParaRPr lang="en-US" sz="2400" dirty="0"/>
          </a:p>
          <a:p>
            <a:pPr marL="228600"/>
            <a:endParaRPr lang="en-US" sz="2400" dirty="0" smtClean="0"/>
          </a:p>
          <a:p>
            <a:pPr lvl="0"/>
            <a:r>
              <a:rPr lang="en-US" sz="2400" dirty="0" smtClean="0">
                <a:solidFill>
                  <a:prstClr val="black"/>
                </a:solidFill>
              </a:rPr>
              <a:t>Solution:</a:t>
            </a:r>
            <a:endParaRPr lang="en-US" sz="24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b="1" dirty="0" err="1"/>
              <a:t>Voronoi</a:t>
            </a:r>
            <a:r>
              <a:rPr lang="en-US" sz="2400" b="1" dirty="0"/>
              <a:t> – K Means Centroid:</a:t>
            </a:r>
          </a:p>
          <a:p>
            <a:pPr marL="228600"/>
            <a:r>
              <a:rPr lang="en-US" sz="2400" dirty="0"/>
              <a:t>Clustered </a:t>
            </a:r>
            <a:r>
              <a:rPr lang="en-US" sz="2400" dirty="0" smtClean="0"/>
              <a:t>hotel </a:t>
            </a:r>
            <a:r>
              <a:rPr lang="en-US" sz="2400" dirty="0"/>
              <a:t>locations </a:t>
            </a:r>
            <a:r>
              <a:rPr lang="en-US" sz="2400" dirty="0" smtClean="0"/>
              <a:t>with k = 130 </a:t>
            </a:r>
            <a:r>
              <a:rPr lang="en-US" sz="2400" dirty="0"/>
              <a:t>and </a:t>
            </a:r>
            <a:r>
              <a:rPr lang="en-US" sz="2400" dirty="0" smtClean="0"/>
              <a:t>assigned </a:t>
            </a:r>
            <a:r>
              <a:rPr lang="en-US" sz="2400" dirty="0"/>
              <a:t>each Airbnb listing to a </a:t>
            </a:r>
            <a:r>
              <a:rPr lang="en-US" sz="2400" dirty="0" smtClean="0"/>
              <a:t>cluster if it was within 1 kilometer of the centroid. </a:t>
            </a:r>
            <a:r>
              <a:rPr lang="en-US" sz="2400" dirty="0"/>
              <a:t>36% of Airbnb listings were disregarded for being too far away from a </a:t>
            </a:r>
            <a:r>
              <a:rPr lang="en-US" sz="2400" dirty="0" smtClean="0"/>
              <a:t>cluster.</a:t>
            </a:r>
            <a:endParaRPr lang="en-US" sz="2400" dirty="0"/>
          </a:p>
          <a:p>
            <a:pPr marL="228600"/>
            <a:endParaRPr lang="en-US" sz="2400" dirty="0"/>
          </a:p>
          <a:p>
            <a:pPr marL="914400" indent="-457200"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253" y="30911923"/>
            <a:ext cx="9882849" cy="451282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A3AC744B-A413-453F-9FC4-89AC446C322E}"/>
              </a:ext>
            </a:extLst>
          </p:cNvPr>
          <p:cNvSpPr txBox="1"/>
          <p:nvPr/>
        </p:nvSpPr>
        <p:spPr>
          <a:xfrm>
            <a:off x="5193448" y="19035917"/>
            <a:ext cx="5244258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Our main visualization shows pricing data, but we also want to analyze subjective features.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Reviews are useful, but don’t have a standard format.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Our method allows us to obtain sentiment scores representing specific aspects of each listing:</a:t>
            </a:r>
          </a:p>
          <a:p>
            <a:pPr marL="1828800" lvl="1" indent="-457200">
              <a:buFont typeface="+mj-lt"/>
              <a:buAutoNum type="arabicPeriod"/>
            </a:pPr>
            <a:r>
              <a:rPr lang="en-US" sz="2400" dirty="0" smtClean="0"/>
              <a:t>Location</a:t>
            </a:r>
          </a:p>
          <a:p>
            <a:pPr marL="1828800" lvl="1" indent="-457200">
              <a:buFont typeface="+mj-lt"/>
              <a:buAutoNum type="arabicPeriod"/>
            </a:pPr>
            <a:r>
              <a:rPr lang="en-US" sz="2400" dirty="0" smtClean="0"/>
              <a:t>Hospitality</a:t>
            </a:r>
          </a:p>
          <a:p>
            <a:pPr marL="1828800" lvl="1" indent="-457200">
              <a:buFont typeface="+mj-lt"/>
              <a:buAutoNum type="arabicPeriod"/>
            </a:pPr>
            <a:r>
              <a:rPr lang="en-US" sz="2400" dirty="0" smtClean="0"/>
              <a:t>Room Quality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r>
              <a:rPr lang="en-US" sz="2400" b="1" dirty="0" smtClean="0"/>
              <a:t>Method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Used the Stanford </a:t>
            </a:r>
            <a:r>
              <a:rPr lang="en-US" sz="2400" dirty="0" err="1" smtClean="0"/>
              <a:t>CoreNLP</a:t>
            </a:r>
            <a:r>
              <a:rPr lang="en-US" sz="2400" dirty="0" smtClean="0"/>
              <a:t> Library to obtain “sentiment trees.”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Broke the trees into subtrees (phrases).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Classified each subtree to determine the aspect.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r>
              <a:rPr lang="en-US" sz="2400" i="1" dirty="0" smtClean="0"/>
              <a:t>* We can handle a single sentence with multiple sentiments towards multiple aspects! (see figure below)</a:t>
            </a:r>
          </a:p>
          <a:p>
            <a:pPr marL="914400" indent="-457200"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A3AC744B-A413-453F-9FC4-89AC446C322E}"/>
              </a:ext>
            </a:extLst>
          </p:cNvPr>
          <p:cNvSpPr txBox="1"/>
          <p:nvPr/>
        </p:nvSpPr>
        <p:spPr>
          <a:xfrm>
            <a:off x="10870545" y="19035917"/>
            <a:ext cx="394405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/>
            <a:r>
              <a:rPr lang="en-US" sz="2400" b="1" dirty="0" smtClean="0"/>
              <a:t>Method:</a:t>
            </a:r>
          </a:p>
          <a:p>
            <a:pPr marL="914400" indent="-457200">
              <a:buFont typeface="Arial" charset="0"/>
              <a:buChar char="•"/>
            </a:pPr>
            <a:r>
              <a:rPr lang="en-US" sz="2400" dirty="0" smtClean="0"/>
              <a:t>Used </a:t>
            </a:r>
            <a:r>
              <a:rPr lang="en-US" sz="2400" dirty="0" err="1"/>
              <a:t>ElasticSearch</a:t>
            </a:r>
            <a:r>
              <a:rPr lang="en-US" sz="2400" dirty="0"/>
              <a:t> as a database and search backend</a:t>
            </a:r>
            <a:r>
              <a:rPr lang="en-US" sz="2400" dirty="0" smtClean="0"/>
              <a:t>.</a:t>
            </a:r>
          </a:p>
          <a:p>
            <a:pPr marL="914400" indent="-457200">
              <a:buFont typeface="Arial" charset="0"/>
              <a:buChar char="•"/>
            </a:pPr>
            <a:endParaRPr lang="en-US" sz="2400" dirty="0" smtClean="0"/>
          </a:p>
          <a:p>
            <a:pPr marL="914400" indent="-457200">
              <a:buFont typeface="Arial" charset="0"/>
              <a:buChar char="•"/>
            </a:pPr>
            <a:r>
              <a:rPr lang="en-US" sz="2400" dirty="0" smtClean="0"/>
              <a:t>Converted </a:t>
            </a:r>
            <a:r>
              <a:rPr lang="en-US" sz="2400" dirty="0"/>
              <a:t>search </a:t>
            </a:r>
            <a:r>
              <a:rPr lang="en-US" sz="2400" dirty="0" smtClean="0"/>
              <a:t>strings into latitude/longitude pairs using the </a:t>
            </a:r>
            <a:r>
              <a:rPr lang="en-US" sz="2400" dirty="0" err="1" smtClean="0"/>
              <a:t>OpenStreetMap</a:t>
            </a:r>
            <a:r>
              <a:rPr lang="en-US" sz="2400" dirty="0" smtClean="0"/>
              <a:t> </a:t>
            </a:r>
            <a:r>
              <a:rPr lang="en-US" sz="2400" dirty="0"/>
              <a:t>API</a:t>
            </a:r>
            <a:r>
              <a:rPr lang="en-US" sz="2400" dirty="0" smtClean="0"/>
              <a:t>.</a:t>
            </a:r>
          </a:p>
          <a:p>
            <a:pPr marL="914400" indent="-457200">
              <a:buFont typeface="Arial" charset="0"/>
              <a:buChar char="•"/>
            </a:pPr>
            <a:endParaRPr lang="en-US" sz="2400" dirty="0"/>
          </a:p>
          <a:p>
            <a:pPr marL="914400" indent="-457200">
              <a:buFont typeface="Arial" charset="0"/>
              <a:buChar char="•"/>
            </a:pPr>
            <a:r>
              <a:rPr lang="en-US" sz="2400" dirty="0" smtClean="0"/>
              <a:t>Fed pairs into </a:t>
            </a:r>
            <a:r>
              <a:rPr lang="en-US" sz="2400" dirty="0" err="1"/>
              <a:t>ElasticSearch</a:t>
            </a:r>
            <a:r>
              <a:rPr lang="en-US" sz="2400" dirty="0"/>
              <a:t> location </a:t>
            </a:r>
            <a:r>
              <a:rPr lang="en-US" sz="2400" dirty="0" smtClean="0"/>
              <a:t>queries that return unified lists </a:t>
            </a:r>
            <a:r>
              <a:rPr lang="en-US" sz="2400" dirty="0"/>
              <a:t>of nearest </a:t>
            </a:r>
            <a:r>
              <a:rPr lang="en-US" sz="2400" dirty="0" err="1" smtClean="0"/>
              <a:t>Airbnbs</a:t>
            </a:r>
            <a:r>
              <a:rPr lang="en-US" sz="2400" dirty="0" smtClean="0"/>
              <a:t> </a:t>
            </a:r>
            <a:r>
              <a:rPr lang="en-US" sz="2400" dirty="0"/>
              <a:t>and hotels.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r="27778" b="-595"/>
          <a:stretch/>
        </p:blipFill>
        <p:spPr>
          <a:xfrm>
            <a:off x="635000" y="26711484"/>
            <a:ext cx="4155104" cy="34067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8699" y="18318244"/>
            <a:ext cx="10823757" cy="53225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99"/>
          <a:stretch/>
        </p:blipFill>
        <p:spPr>
          <a:xfrm>
            <a:off x="11485003" y="25250324"/>
            <a:ext cx="3329599" cy="48678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5" t="16390" r="10055" b="5289"/>
          <a:stretch/>
        </p:blipFill>
        <p:spPr>
          <a:xfrm>
            <a:off x="1262143" y="20745931"/>
            <a:ext cx="2902541" cy="307510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5968698" y="24811643"/>
            <a:ext cx="4854775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Our interface provides an easy way to compare Airbnb listings to hotels: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The choropleth map shows </a:t>
            </a:r>
            <a:r>
              <a:rPr lang="en-US" sz="2400" dirty="0" err="1" smtClean="0"/>
              <a:t>voronoi</a:t>
            </a:r>
            <a:r>
              <a:rPr lang="en-US" sz="2400" dirty="0" smtClean="0"/>
              <a:t> cells limited in radius and shaded by the average price difference.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When a cell is clicked it shows the average price difference, a histogram for all listings in a group, and variations over time.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Sentiment scores allow the user to easily compare subjective qualities relative to the average housing option.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Links to the relevant listings are provided to aid the consumer with in-depth research and to allow for easy booking.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r>
              <a:rPr lang="en-US" sz="2400" b="1" dirty="0" smtClean="0"/>
              <a:t>The combination of these features and intuitive visualizations help the end user quickly make </a:t>
            </a:r>
            <a:r>
              <a:rPr lang="en-US" sz="2400" b="1" dirty="0" smtClean="0"/>
              <a:t>a well-informed </a:t>
            </a:r>
            <a:r>
              <a:rPr lang="en-US" sz="2400" b="1" dirty="0" smtClean="0"/>
              <a:t>decision.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1" t="22851" r="31256" b="21311"/>
          <a:stretch/>
        </p:blipFill>
        <p:spPr>
          <a:xfrm>
            <a:off x="8921168" y="13590273"/>
            <a:ext cx="1837728" cy="192446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9429" y="24811643"/>
            <a:ext cx="5733027" cy="1061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1150</TotalTime>
  <Words>714</Words>
  <Application>Microsoft Macintosh PowerPoint</Application>
  <PresentationFormat>Custom</PresentationFormat>
  <Paragraphs>97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Century</vt:lpstr>
      <vt:lpstr>Courier New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Aniruddha Nadkarni</dc:creator>
  <cp:lastModifiedBy>Aniruddha Nadkarni</cp:lastModifiedBy>
  <cp:revision>84</cp:revision>
  <dcterms:created xsi:type="dcterms:W3CDTF">2017-11-27T23:48:20Z</dcterms:created>
  <dcterms:modified xsi:type="dcterms:W3CDTF">2017-11-30T11:23:40Z</dcterms:modified>
</cp:coreProperties>
</file>